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1004" r:id="rId2"/>
    <p:sldId id="420" r:id="rId3"/>
    <p:sldId id="671" r:id="rId4"/>
    <p:sldId id="670" r:id="rId5"/>
    <p:sldId id="673" r:id="rId6"/>
    <p:sldId id="1290" r:id="rId7"/>
    <p:sldId id="679" r:id="rId8"/>
    <p:sldId id="675" r:id="rId9"/>
    <p:sldId id="1291" r:id="rId10"/>
    <p:sldId id="676" r:id="rId11"/>
    <p:sldId id="1292" r:id="rId12"/>
    <p:sldId id="1293" r:id="rId13"/>
    <p:sldId id="681" r:id="rId14"/>
    <p:sldId id="684" r:id="rId15"/>
    <p:sldId id="685" r:id="rId16"/>
    <p:sldId id="683" r:id="rId17"/>
    <p:sldId id="729" r:id="rId18"/>
    <p:sldId id="1294" r:id="rId19"/>
  </p:sldIdLst>
  <p:sldSz cx="12192000" cy="6858000"/>
  <p:notesSz cx="6858000" cy="9144000"/>
  <p:embeddedFontLst>
    <p:embeddedFont>
      <p:font typeface="메이플스토리" panose="020B0600000101010101" charset="-127"/>
      <p:regular r:id="rId21"/>
      <p:bold r:id="rId22"/>
    </p:embeddedFont>
    <p:embeddedFont>
      <p:font typeface="Pretendard Black" panose="02000A03000000020004" pitchFamily="50" charset="-127"/>
      <p:bold r:id="rId23"/>
    </p:embeddedFont>
    <p:embeddedFont>
      <p:font typeface="Pretendard Light" panose="02000403000000020004" pitchFamily="50" charset="-127"/>
      <p:regular r:id="rId24"/>
    </p:embeddedFont>
    <p:embeddedFont>
      <p:font typeface="Pretendard Medium" panose="02000603000000020004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5050"/>
    <a:srgbClr val="00FF99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5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1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4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EBAE96-988A-EBCB-91C4-ACC7E29EEC8E}"/>
              </a:ext>
            </a:extLst>
          </p:cNvPr>
          <p:cNvGrpSpPr/>
          <p:nvPr/>
        </p:nvGrpSpPr>
        <p:grpSpPr>
          <a:xfrm>
            <a:off x="1226394" y="1821253"/>
            <a:ext cx="9739211" cy="3634740"/>
            <a:chOff x="931718" y="1830878"/>
            <a:chExt cx="9739211" cy="363474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89EDBB-8A8F-47A4-5146-883D4A17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718" y="1830878"/>
              <a:ext cx="4671060" cy="3634740"/>
            </a:xfrm>
            <a:prstGeom prst="rect">
              <a:avLst/>
            </a:pr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C9356060-E15F-2A08-1789-42689C732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6592" y="1830878"/>
              <a:ext cx="4674337" cy="363474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FB2CC9C-84A5-62E2-16A7-ED80D224DD2F}"/>
              </a:ext>
            </a:extLst>
          </p:cNvPr>
          <p:cNvSpPr txBox="1"/>
          <p:nvPr/>
        </p:nvSpPr>
        <p:spPr>
          <a:xfrm>
            <a:off x="6195016" y="5588363"/>
            <a:ext cx="3718908" cy="370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ko-KR" sz="1800" kern="1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시간이 다소 소요됨</a:t>
            </a:r>
          </a:p>
        </p:txBody>
      </p:sp>
    </p:spTree>
    <p:extLst>
      <p:ext uri="{BB962C8B-B14F-4D97-AF65-F5344CB8AC3E}">
        <p14:creationId xmlns:p14="http://schemas.microsoft.com/office/powerpoint/2010/main" val="144949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937" y="1249317"/>
            <a:ext cx="4734099" cy="62564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✅ </a:t>
            </a:r>
            <a:r>
              <a:rPr lang="en-US" altLang="ko-KR" dirty="0"/>
              <a:t>Anaconda Prompt </a:t>
            </a:r>
            <a:r>
              <a:rPr lang="ko-KR" altLang="en-US" dirty="0"/>
              <a:t>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42C7E2-B6AA-B2A0-4C4B-B2B8CCBB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7" y="3428987"/>
            <a:ext cx="25" cy="2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371CCD1-4280-3750-4D51-8484D8C799ED}"/>
              </a:ext>
            </a:extLst>
          </p:cNvPr>
          <p:cNvGrpSpPr/>
          <p:nvPr/>
        </p:nvGrpSpPr>
        <p:grpSpPr>
          <a:xfrm>
            <a:off x="3931147" y="1874959"/>
            <a:ext cx="4125354" cy="4190321"/>
            <a:chOff x="5982602" y="1690688"/>
            <a:chExt cx="4954353" cy="50323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7B18772-D36B-8343-93C8-0B764BFF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2602" y="1690688"/>
              <a:ext cx="4954353" cy="50323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B5F7EC-1124-BFE3-C3A0-D548F1F514A3}"/>
                </a:ext>
              </a:extLst>
            </p:cNvPr>
            <p:cNvSpPr/>
            <p:nvPr/>
          </p:nvSpPr>
          <p:spPr>
            <a:xfrm>
              <a:off x="6095986" y="2337956"/>
              <a:ext cx="2071269" cy="544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114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4857" y="2375266"/>
            <a:ext cx="2543294" cy="5964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/>
              <a:t>✅ 가상환경 조회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F081F7-A843-59F3-22A1-7AABF2D50B3B}"/>
              </a:ext>
            </a:extLst>
          </p:cNvPr>
          <p:cNvGrpSpPr/>
          <p:nvPr/>
        </p:nvGrpSpPr>
        <p:grpSpPr>
          <a:xfrm>
            <a:off x="2252814" y="2971760"/>
            <a:ext cx="7686372" cy="1438096"/>
            <a:chOff x="1139536" y="2563198"/>
            <a:chExt cx="7686372" cy="14380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42C7E2-B6AA-B2A0-4C4B-B2B8CCBB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850" y="2827239"/>
              <a:ext cx="25" cy="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AF1FE8-D5E4-7F22-7BB5-7F5187CA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536" y="2563198"/>
              <a:ext cx="7686372" cy="143809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B5F7EC-1124-BFE3-C3A0-D548F1F514A3}"/>
                </a:ext>
              </a:extLst>
            </p:cNvPr>
            <p:cNvSpPr/>
            <p:nvPr/>
          </p:nvSpPr>
          <p:spPr>
            <a:xfrm>
              <a:off x="4354351" y="2681779"/>
              <a:ext cx="2337393" cy="3948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BE2170-0577-8090-281F-B8E403A93FCB}"/>
                </a:ext>
              </a:extLst>
            </p:cNvPr>
            <p:cNvSpPr/>
            <p:nvPr/>
          </p:nvSpPr>
          <p:spPr>
            <a:xfrm>
              <a:off x="3606208" y="2728536"/>
              <a:ext cx="612502" cy="3013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2BB2502-5AF7-8183-AAA0-13FF8AF34DCC}"/>
                </a:ext>
              </a:extLst>
            </p:cNvPr>
            <p:cNvSpPr/>
            <p:nvPr/>
          </p:nvSpPr>
          <p:spPr>
            <a:xfrm>
              <a:off x="6283023" y="3653190"/>
              <a:ext cx="612502" cy="3013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320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38" y="1233254"/>
            <a:ext cx="3867065" cy="62614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✅ 새로운 가상환경 생성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57B9A9-CCC2-7DAE-977E-E8867FEAE7F6}"/>
              </a:ext>
            </a:extLst>
          </p:cNvPr>
          <p:cNvGrpSpPr/>
          <p:nvPr/>
        </p:nvGrpSpPr>
        <p:grpSpPr>
          <a:xfrm>
            <a:off x="449881" y="1859395"/>
            <a:ext cx="5436569" cy="4123296"/>
            <a:chOff x="560128" y="2438539"/>
            <a:chExt cx="5747149" cy="43588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5A585F-FB58-3ACD-CCCB-CB142CC5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128" y="2438539"/>
              <a:ext cx="5747149" cy="435885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42C7E2-B6AA-B2A0-4C4B-B2B8CCBB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1127" y="2827239"/>
              <a:ext cx="25" cy="2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B5F7EC-1124-BFE3-C3A0-D548F1F514A3}"/>
                </a:ext>
              </a:extLst>
            </p:cNvPr>
            <p:cNvSpPr/>
            <p:nvPr/>
          </p:nvSpPr>
          <p:spPr>
            <a:xfrm>
              <a:off x="2475127" y="2438539"/>
              <a:ext cx="2962609" cy="263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BE2170-0577-8090-281F-B8E403A93FCB}"/>
                </a:ext>
              </a:extLst>
            </p:cNvPr>
            <p:cNvSpPr/>
            <p:nvPr/>
          </p:nvSpPr>
          <p:spPr>
            <a:xfrm>
              <a:off x="3604263" y="5711677"/>
              <a:ext cx="383341" cy="283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2BB2502-5AF7-8183-AAA0-13FF8AF34DCC}"/>
                </a:ext>
              </a:extLst>
            </p:cNvPr>
            <p:cNvSpPr/>
            <p:nvPr/>
          </p:nvSpPr>
          <p:spPr>
            <a:xfrm>
              <a:off x="2064310" y="2473857"/>
              <a:ext cx="356767" cy="2277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62A7771-0D33-8DE2-597F-4544DB341ADE}"/>
              </a:ext>
            </a:extLst>
          </p:cNvPr>
          <p:cNvSpPr txBox="1"/>
          <p:nvPr/>
        </p:nvSpPr>
        <p:spPr>
          <a:xfrm>
            <a:off x="6096000" y="1619460"/>
            <a:ext cx="5924550" cy="447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B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✔️가상환경 생성</a:t>
            </a:r>
            <a:endParaRPr lang="en-US" altLang="ko-KR" sz="2000" b="1" dirty="0">
              <a:solidFill>
                <a:srgbClr val="00B0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conda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create –n [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가상환경이름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B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파이썬 버전을 지정하며 가상환경 생성하기</a:t>
            </a:r>
            <a:endParaRPr lang="en-US" altLang="ko-KR" sz="2000" b="1" dirty="0">
              <a:solidFill>
                <a:srgbClr val="00B0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conda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create –n [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가상환경이름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 python=[0.0]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가상환경 이름은 보통 프로젝트 이름이거나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 파이썬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특정 라이브러리 버전 정보를 포함하여 지정함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ex)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conda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create –n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project_A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ex)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conda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create –n py38 python=3.8</a:t>
            </a:r>
          </a:p>
        </p:txBody>
      </p:sp>
    </p:spTree>
    <p:extLst>
      <p:ext uri="{BB962C8B-B14F-4D97-AF65-F5344CB8AC3E}">
        <p14:creationId xmlns:p14="http://schemas.microsoft.com/office/powerpoint/2010/main" val="21597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38" y="1836679"/>
            <a:ext cx="3755063" cy="63152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✅가상환경 실행 </a:t>
            </a:r>
            <a:r>
              <a:rPr lang="en-US" altLang="ko-KR" dirty="0"/>
              <a:t>&amp; </a:t>
            </a:r>
            <a:r>
              <a:rPr lang="ko-KR" altLang="en-US" dirty="0"/>
              <a:t>종료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44C38C-7093-2EFB-057F-34B3C22635F1}"/>
              </a:ext>
            </a:extLst>
          </p:cNvPr>
          <p:cNvGrpSpPr/>
          <p:nvPr/>
        </p:nvGrpSpPr>
        <p:grpSpPr>
          <a:xfrm>
            <a:off x="847412" y="2493107"/>
            <a:ext cx="10497175" cy="1871785"/>
            <a:chOff x="1067749" y="2430857"/>
            <a:chExt cx="10497175" cy="18717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42C7E2-B6AA-B2A0-4C4B-B2B8CCBB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485" y="2912299"/>
              <a:ext cx="31" cy="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134F19-491A-D62F-2519-517DB1F64155}"/>
                </a:ext>
              </a:extLst>
            </p:cNvPr>
            <p:cNvSpPr txBox="1"/>
            <p:nvPr/>
          </p:nvSpPr>
          <p:spPr>
            <a:xfrm>
              <a:off x="1067749" y="3533201"/>
              <a:ext cx="439786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200" b="1" dirty="0">
                  <a:solidFill>
                    <a:srgbClr val="00B05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가상환경 실행</a:t>
              </a:r>
              <a:endParaRPr lang="en-US" altLang="ko-KR" sz="2200" b="1" dirty="0">
                <a:solidFill>
                  <a:srgbClr val="00B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lang="en-US" altLang="ko-KR" sz="2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&gt; </a:t>
              </a:r>
              <a:r>
                <a:rPr lang="en-US" altLang="ko-KR" sz="22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conda</a:t>
              </a:r>
              <a:r>
                <a:rPr lang="en-US" altLang="ko-KR" sz="2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activate [</a:t>
              </a:r>
              <a:r>
                <a:rPr lang="ko-KR" altLang="en-US" sz="2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가상환경이름</a:t>
              </a:r>
              <a:r>
                <a:rPr lang="en-US" altLang="ko-KR" sz="2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]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EBA8F5D-2309-D79C-DE6D-9D8FCD721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036" y="2433778"/>
              <a:ext cx="4969378" cy="9642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B5F7EC-1124-BFE3-C3A0-D548F1F514A3}"/>
                </a:ext>
              </a:extLst>
            </p:cNvPr>
            <p:cNvSpPr/>
            <p:nvPr/>
          </p:nvSpPr>
          <p:spPr>
            <a:xfrm>
              <a:off x="3513999" y="2557663"/>
              <a:ext cx="2237965" cy="354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B0B5F2-EF39-612A-024B-C0918A4088E7}"/>
                </a:ext>
              </a:extLst>
            </p:cNvPr>
            <p:cNvSpPr/>
            <p:nvPr/>
          </p:nvSpPr>
          <p:spPr>
            <a:xfrm>
              <a:off x="2954508" y="2628399"/>
              <a:ext cx="463843" cy="283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E8BF9B3-C057-F165-4E0F-8F5B80EEAB29}"/>
                </a:ext>
              </a:extLst>
            </p:cNvPr>
            <p:cNvSpPr/>
            <p:nvPr/>
          </p:nvSpPr>
          <p:spPr>
            <a:xfrm>
              <a:off x="2944788" y="3063987"/>
              <a:ext cx="463843" cy="283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E414B4A-FB62-1B2C-AFE6-EE4295309106}"/>
                </a:ext>
              </a:extLst>
            </p:cNvPr>
            <p:cNvSpPr/>
            <p:nvPr/>
          </p:nvSpPr>
          <p:spPr>
            <a:xfrm>
              <a:off x="1145827" y="3101234"/>
              <a:ext cx="726809" cy="283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7E6016D-9094-5E24-864B-F93F3EA9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9107" y="2430857"/>
              <a:ext cx="5125817" cy="96740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3304A2-BB31-66BE-E39F-8915A0D55D39}"/>
                </a:ext>
              </a:extLst>
            </p:cNvPr>
            <p:cNvSpPr/>
            <p:nvPr/>
          </p:nvSpPr>
          <p:spPr>
            <a:xfrm>
              <a:off x="6475188" y="3047268"/>
              <a:ext cx="870643" cy="2838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5EB142B-2214-DDF8-7E4C-671C8781716A}"/>
                </a:ext>
              </a:extLst>
            </p:cNvPr>
            <p:cNvSpPr/>
            <p:nvPr/>
          </p:nvSpPr>
          <p:spPr>
            <a:xfrm>
              <a:off x="8620832" y="2549431"/>
              <a:ext cx="516559" cy="283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506786-7695-C102-D642-3552F4B8E7A2}"/>
                </a:ext>
              </a:extLst>
            </p:cNvPr>
            <p:cNvSpPr/>
            <p:nvPr/>
          </p:nvSpPr>
          <p:spPr>
            <a:xfrm>
              <a:off x="8649905" y="3110839"/>
              <a:ext cx="516559" cy="283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E3468D-0A9A-869E-0DCD-516625BD489F}"/>
                </a:ext>
              </a:extLst>
            </p:cNvPr>
            <p:cNvSpPr/>
            <p:nvPr/>
          </p:nvSpPr>
          <p:spPr>
            <a:xfrm>
              <a:off x="9233039" y="2506775"/>
              <a:ext cx="2306608" cy="3037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082A975-6805-DD2D-DD9D-ED203D873FA0}"/>
                </a:ext>
              </a:extLst>
            </p:cNvPr>
            <p:cNvSpPr/>
            <p:nvPr/>
          </p:nvSpPr>
          <p:spPr>
            <a:xfrm>
              <a:off x="3531493" y="3110839"/>
              <a:ext cx="1760989" cy="283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F29069-951C-ADDA-9DB9-8A396E5A88A1}"/>
                </a:ext>
              </a:extLst>
            </p:cNvPr>
            <p:cNvSpPr txBox="1"/>
            <p:nvPr/>
          </p:nvSpPr>
          <p:spPr>
            <a:xfrm>
              <a:off x="6421897" y="3533201"/>
              <a:ext cx="439786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200" b="1" dirty="0">
                  <a:solidFill>
                    <a:srgbClr val="00B05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가상환경 종료</a:t>
              </a:r>
              <a:endParaRPr lang="en-US" altLang="ko-KR" sz="2200" b="1" dirty="0">
                <a:solidFill>
                  <a:srgbClr val="00B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lang="en-US" altLang="ko-KR" sz="2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&gt; </a:t>
              </a:r>
              <a:r>
                <a:rPr lang="en-US" altLang="ko-KR" sz="22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conda</a:t>
              </a:r>
              <a:r>
                <a:rPr lang="en-US" altLang="ko-KR" sz="22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deactivate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3589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773" y="1548493"/>
            <a:ext cx="4942783" cy="5316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✅ 가상환경 내 패키지 목록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EF7C95-F18E-8FF0-1D70-9C18E11023F3}"/>
              </a:ext>
            </a:extLst>
          </p:cNvPr>
          <p:cNvGrpSpPr/>
          <p:nvPr/>
        </p:nvGrpSpPr>
        <p:grpSpPr>
          <a:xfrm>
            <a:off x="2101614" y="2146571"/>
            <a:ext cx="7988771" cy="3651057"/>
            <a:chOff x="1124056" y="2525906"/>
            <a:chExt cx="7988771" cy="365105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5D87039-DD82-735A-CDC7-A40A94B4A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056" y="2538640"/>
              <a:ext cx="7988771" cy="36383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42C7E2-B6AA-B2A0-4C4B-B2B8CCBB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850" y="2920758"/>
              <a:ext cx="25" cy="2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38052A-8827-0A28-4758-CE93E98D9618}"/>
                </a:ext>
              </a:extLst>
            </p:cNvPr>
            <p:cNvSpPr/>
            <p:nvPr/>
          </p:nvSpPr>
          <p:spPr>
            <a:xfrm>
              <a:off x="2992189" y="2563233"/>
              <a:ext cx="463843" cy="283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43391-24C6-196F-331C-A4394C0EDDE0}"/>
                </a:ext>
              </a:extLst>
            </p:cNvPr>
            <p:cNvSpPr/>
            <p:nvPr/>
          </p:nvSpPr>
          <p:spPr>
            <a:xfrm>
              <a:off x="5617625" y="2840531"/>
              <a:ext cx="463843" cy="283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B5F7EC-1124-BFE3-C3A0-D548F1F514A3}"/>
                </a:ext>
              </a:extLst>
            </p:cNvPr>
            <p:cNvSpPr/>
            <p:nvPr/>
          </p:nvSpPr>
          <p:spPr>
            <a:xfrm>
              <a:off x="3585786" y="2525906"/>
              <a:ext cx="2399278" cy="3212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207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714" y="1727522"/>
            <a:ext cx="2828639" cy="6094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✅ 가상환경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944F53-726E-741F-0704-B34FCBFE23A2}"/>
              </a:ext>
            </a:extLst>
          </p:cNvPr>
          <p:cNvGrpSpPr/>
          <p:nvPr/>
        </p:nvGrpSpPr>
        <p:grpSpPr>
          <a:xfrm>
            <a:off x="2389531" y="2519420"/>
            <a:ext cx="7425258" cy="2111629"/>
            <a:chOff x="1150876" y="2525905"/>
            <a:chExt cx="7425258" cy="21116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42C7E2-B6AA-B2A0-4C4B-B2B8CCBB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850" y="2920758"/>
              <a:ext cx="25" cy="26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C4FD123-41EF-1D80-6F25-66318613755F}"/>
                </a:ext>
              </a:extLst>
            </p:cNvPr>
            <p:cNvGrpSpPr/>
            <p:nvPr/>
          </p:nvGrpSpPr>
          <p:grpSpPr>
            <a:xfrm>
              <a:off x="1150876" y="2538843"/>
              <a:ext cx="7425258" cy="2098691"/>
              <a:chOff x="641722" y="3854730"/>
              <a:chExt cx="7425258" cy="209869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B7C72D5-7237-98AF-CAEE-8DB7BEF4B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722" y="3854730"/>
                <a:ext cx="7425258" cy="2098691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1BE2170-0577-8090-281F-B8E403A93FCB}"/>
                  </a:ext>
                </a:extLst>
              </p:cNvPr>
              <p:cNvSpPr/>
              <p:nvPr/>
            </p:nvSpPr>
            <p:spPr>
              <a:xfrm>
                <a:off x="2312624" y="3927468"/>
                <a:ext cx="467028" cy="239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BB2502-5AF7-8183-AAA0-13FF8AF34DCC}"/>
                  </a:ext>
                </a:extLst>
              </p:cNvPr>
              <p:cNvSpPr/>
              <p:nvPr/>
            </p:nvSpPr>
            <p:spPr>
              <a:xfrm>
                <a:off x="5185426" y="4370163"/>
                <a:ext cx="472508" cy="30133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5989FE1-F381-4378-9C41-E13EDBF508E4}"/>
                  </a:ext>
                </a:extLst>
              </p:cNvPr>
              <p:cNvSpPr/>
              <p:nvPr/>
            </p:nvSpPr>
            <p:spPr>
              <a:xfrm>
                <a:off x="4047903" y="5446636"/>
                <a:ext cx="467028" cy="239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B5F7EC-1124-BFE3-C3A0-D548F1F514A3}"/>
                </a:ext>
              </a:extLst>
            </p:cNvPr>
            <p:cNvSpPr/>
            <p:nvPr/>
          </p:nvSpPr>
          <p:spPr>
            <a:xfrm>
              <a:off x="3357187" y="2525905"/>
              <a:ext cx="2809876" cy="3948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B134F19-491A-D62F-2519-517DB1F64155}"/>
              </a:ext>
            </a:extLst>
          </p:cNvPr>
          <p:cNvSpPr txBox="1"/>
          <p:nvPr/>
        </p:nvSpPr>
        <p:spPr>
          <a:xfrm>
            <a:off x="2306404" y="4878051"/>
            <a:ext cx="60942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lang="en-US" altLang="ko-KR" sz="2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conda</a:t>
            </a:r>
            <a:r>
              <a:rPr lang="en-US" altLang="ko-KR" sz="2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remove</a:t>
            </a:r>
            <a:r>
              <a:rPr lang="ko-KR" altLang="en-US" sz="2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–n [</a:t>
            </a:r>
            <a:r>
              <a:rPr lang="ko-KR" altLang="en-US" sz="2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가상환경이름</a:t>
            </a:r>
            <a:r>
              <a:rPr lang="en-US" altLang="ko-KR" sz="2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 --all</a:t>
            </a:r>
          </a:p>
        </p:txBody>
      </p:sp>
    </p:spTree>
    <p:extLst>
      <p:ext uri="{BB962C8B-B14F-4D97-AF65-F5344CB8AC3E}">
        <p14:creationId xmlns:p14="http://schemas.microsoft.com/office/powerpoint/2010/main" val="3921748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 </a:t>
            </a:r>
            <a:r>
              <a:rPr lang="ko-KR" altLang="en-US" dirty="0" err="1"/>
              <a:t>네비게이터</a:t>
            </a:r>
            <a:r>
              <a:rPr lang="ko-KR" altLang="en-US" dirty="0"/>
              <a:t> 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90" y="2439559"/>
            <a:ext cx="4864959" cy="3811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8688"/>
            <a:ext cx="5042641" cy="50426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50628" y="1136465"/>
            <a:ext cx="4401821" cy="10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아나콘다 라이브러리 설치 확인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Environments &gt; base(root)</a:t>
            </a: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59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1534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3A009-8F52-296F-D684-01BBED769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D7D31"/>
                </a:solidFill>
              </a:rPr>
              <a:t>Anaconda</a:t>
            </a:r>
            <a:endParaRPr lang="ko-KR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8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701221" cy="321647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분석</a:t>
            </a:r>
            <a:r>
              <a:rPr lang="en-US" altLang="ko-KR" dirty="0"/>
              <a:t>, </a:t>
            </a:r>
            <a:r>
              <a:rPr lang="ko-KR" altLang="en-US" dirty="0"/>
              <a:t>머신 러닝 등에 사용하는 여러가지 패키지가 기본적으로 포함 되어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있는 파이썬 패키지 관리자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파이썬 가상 환경을 구축하는데도 유용하게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내부적으로 </a:t>
            </a:r>
            <a:r>
              <a:rPr lang="en-US" altLang="ko-KR" dirty="0" err="1"/>
              <a:t>conda</a:t>
            </a:r>
            <a:r>
              <a:rPr lang="ko-KR" altLang="en-US" dirty="0"/>
              <a:t>라는 환경</a:t>
            </a:r>
            <a:r>
              <a:rPr lang="en-US" altLang="ko-KR" dirty="0"/>
              <a:t>/</a:t>
            </a:r>
            <a:r>
              <a:rPr lang="ko-KR" altLang="en-US" dirty="0"/>
              <a:t>패키지 관리자가 존재 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 err="1"/>
              <a:t>conda</a:t>
            </a:r>
            <a:r>
              <a:rPr lang="ko-KR" altLang="en-US" dirty="0"/>
              <a:t>를 통해 패키지를 설치하거나 가상 환경을 관리할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42013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vs Anaconda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27" y="3291478"/>
            <a:ext cx="10419945" cy="29455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 i="0" dirty="0">
                <a:solidFill>
                  <a:srgbClr val="24292F"/>
                </a:solidFill>
                <a:effectLst/>
              </a:rPr>
              <a:t>💡 </a:t>
            </a:r>
            <a:r>
              <a:rPr lang="en-US" altLang="ko-KR" sz="2000" b="1" i="0" dirty="0">
                <a:solidFill>
                  <a:srgbClr val="24292F"/>
                </a:solidFill>
                <a:effectLst/>
              </a:rPr>
              <a:t>Python</a:t>
            </a:r>
            <a:r>
              <a:rPr lang="ko-KR" altLang="en-US" sz="2000" b="0" i="0" dirty="0">
                <a:solidFill>
                  <a:srgbClr val="24292F"/>
                </a:solidFill>
                <a:effectLst/>
              </a:rPr>
              <a:t>은 기본적으로 패키지 관리 시스템인 </a:t>
            </a:r>
            <a:r>
              <a:rPr lang="en-US" altLang="ko-KR" sz="2000" b="0" i="0" dirty="0">
                <a:solidFill>
                  <a:srgbClr val="24292F"/>
                </a:solidFill>
                <a:effectLst/>
              </a:rPr>
              <a:t>pip</a:t>
            </a:r>
            <a:r>
              <a:rPr lang="ko-KR" altLang="en-US" sz="2000" b="0" i="0" dirty="0">
                <a:solidFill>
                  <a:srgbClr val="24292F"/>
                </a:solidFill>
                <a:effectLst/>
              </a:rPr>
              <a:t>만을 포함하고 있음</a:t>
            </a:r>
            <a:endParaRPr lang="en-US" altLang="ko-KR" sz="2000" dirty="0">
              <a:solidFill>
                <a:srgbClr val="24292F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필요한 툴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패키지가 있다면 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pip</a:t>
            </a:r>
            <a:r>
              <a:rPr lang="ko-KR" altLang="en-US" sz="1600" b="0" i="0" dirty="0">
                <a:solidFill>
                  <a:srgbClr val="24292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통해 수동으로 추가해야 함</a:t>
            </a:r>
            <a:r>
              <a:rPr lang="en-US" altLang="ko-KR" sz="1600" b="0" i="0" dirty="0">
                <a:solidFill>
                  <a:srgbClr val="24292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패키지가 컴퓨터 자체에 설치됨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프로젝트를 여러 번 진행하다 보면 필요한 패키지는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2~3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정도면 되는데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>
                <a:solidFill>
                  <a:srgbClr val="24292F"/>
                </a:solidFill>
              </a:rPr>
              <a:t>더 많은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패키지들이 설치되어 필요 이상으로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24292F"/>
                </a:solidFill>
              </a:rPr>
              <a:t>     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공간을 차지하기도 함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/>
              <a:t>📌 </a:t>
            </a:r>
            <a:r>
              <a:rPr lang="en-US" altLang="ko-KR" sz="2000" b="1" dirty="0"/>
              <a:t>Anaconda</a:t>
            </a:r>
            <a:r>
              <a:rPr lang="ko-KR" altLang="en-US" sz="2000" dirty="0"/>
              <a:t>는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 분석</a:t>
            </a:r>
            <a:r>
              <a:rPr lang="en-US" altLang="ko-KR" sz="2000" dirty="0"/>
              <a:t>, </a:t>
            </a:r>
            <a:r>
              <a:rPr lang="ko-KR" altLang="en-US" sz="2000" dirty="0"/>
              <a:t>머신 러닝 등에 사용하는 여러가지 패키지가 기본적으로 포함되어 있음</a:t>
            </a:r>
            <a:endParaRPr lang="en-US" altLang="ko-KR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C8F059-074D-7974-195C-2E00E3E0CA08}"/>
              </a:ext>
            </a:extLst>
          </p:cNvPr>
          <p:cNvGrpSpPr/>
          <p:nvPr/>
        </p:nvGrpSpPr>
        <p:grpSpPr>
          <a:xfrm>
            <a:off x="2684032" y="1145407"/>
            <a:ext cx="6823936" cy="1852846"/>
            <a:chOff x="1140311" y="1546092"/>
            <a:chExt cx="6823936" cy="18528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0D78E1E-CFC3-5747-301A-A099F996C98D}"/>
                </a:ext>
              </a:extLst>
            </p:cNvPr>
            <p:cNvSpPr/>
            <p:nvPr/>
          </p:nvSpPr>
          <p:spPr>
            <a:xfrm>
              <a:off x="1140311" y="1729280"/>
              <a:ext cx="3087444" cy="166965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8BE981-4677-D7B4-324A-888491C599DC}"/>
                </a:ext>
              </a:extLst>
            </p:cNvPr>
            <p:cNvSpPr/>
            <p:nvPr/>
          </p:nvSpPr>
          <p:spPr>
            <a:xfrm>
              <a:off x="2049332" y="1546092"/>
              <a:ext cx="1269402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Python</a:t>
              </a:r>
              <a:endParaRPr lang="ko-KR" altLang="en-US" b="1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2FBD8F-8E64-35D4-069C-E2495F77F2AA}"/>
                </a:ext>
              </a:extLst>
            </p:cNvPr>
            <p:cNvSpPr/>
            <p:nvPr/>
          </p:nvSpPr>
          <p:spPr>
            <a:xfrm>
              <a:off x="2049332" y="2270884"/>
              <a:ext cx="1269402" cy="78530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pip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CA9472-0F82-D61C-CB45-D755F19A3387}"/>
                </a:ext>
              </a:extLst>
            </p:cNvPr>
            <p:cNvSpPr/>
            <p:nvPr/>
          </p:nvSpPr>
          <p:spPr>
            <a:xfrm>
              <a:off x="4876803" y="1729280"/>
              <a:ext cx="3087444" cy="166965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889CB0-6D2E-EF4F-A544-E462F289BDB4}"/>
                </a:ext>
              </a:extLst>
            </p:cNvPr>
            <p:cNvSpPr/>
            <p:nvPr/>
          </p:nvSpPr>
          <p:spPr>
            <a:xfrm>
              <a:off x="5785824" y="1546092"/>
              <a:ext cx="1269402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Anaconda</a:t>
              </a:r>
              <a:endParaRPr lang="ko-KR" altLang="en-US" b="1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E0A293A-196F-E7C6-4352-A3E97AFC0FF5}"/>
                </a:ext>
              </a:extLst>
            </p:cNvPr>
            <p:cNvSpPr/>
            <p:nvPr/>
          </p:nvSpPr>
          <p:spPr>
            <a:xfrm>
              <a:off x="5425884" y="1983518"/>
              <a:ext cx="959224" cy="58059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pip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D77DD54-C287-2507-3A58-F1718FC8249A}"/>
                </a:ext>
              </a:extLst>
            </p:cNvPr>
            <p:cNvSpPr/>
            <p:nvPr/>
          </p:nvSpPr>
          <p:spPr>
            <a:xfrm>
              <a:off x="6420525" y="1983518"/>
              <a:ext cx="1356802" cy="66491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Pandas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CB7A56B-8090-D990-8BDD-6CBF39F01EB7}"/>
                </a:ext>
              </a:extLst>
            </p:cNvPr>
            <p:cNvSpPr/>
            <p:nvPr/>
          </p:nvSpPr>
          <p:spPr>
            <a:xfrm>
              <a:off x="4987069" y="2564109"/>
              <a:ext cx="1433456" cy="7335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sklearn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994B7AA-0130-7FAE-EDB1-C509D0D3ED9A}"/>
                </a:ext>
              </a:extLst>
            </p:cNvPr>
            <p:cNvSpPr/>
            <p:nvPr/>
          </p:nvSpPr>
          <p:spPr>
            <a:xfrm>
              <a:off x="6385108" y="2564109"/>
              <a:ext cx="1274337" cy="73358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numpy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644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환경</a:t>
            </a:r>
            <a:r>
              <a:rPr lang="en-US" altLang="ko-KR" dirty="0"/>
              <a:t> vs </a:t>
            </a:r>
            <a:r>
              <a:rPr lang="ko-KR" altLang="en-US" dirty="0"/>
              <a:t>글로벌 환경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3E6B913-A6C2-5F3E-F7F7-6E7CF96E3F87}"/>
              </a:ext>
            </a:extLst>
          </p:cNvPr>
          <p:cNvGrpSpPr/>
          <p:nvPr/>
        </p:nvGrpSpPr>
        <p:grpSpPr>
          <a:xfrm>
            <a:off x="409639" y="1243216"/>
            <a:ext cx="11414767" cy="4858393"/>
            <a:chOff x="364243" y="1690688"/>
            <a:chExt cx="11414767" cy="4858393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93C1442-343E-5716-7E6B-675F180B9545}"/>
                </a:ext>
              </a:extLst>
            </p:cNvPr>
            <p:cNvSpPr/>
            <p:nvPr/>
          </p:nvSpPr>
          <p:spPr>
            <a:xfrm>
              <a:off x="364243" y="5501212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8774B9-E670-BF4A-2E78-B5627A13553D}"/>
                </a:ext>
              </a:extLst>
            </p:cNvPr>
            <p:cNvSpPr/>
            <p:nvPr/>
          </p:nvSpPr>
          <p:spPr>
            <a:xfrm>
              <a:off x="974745" y="2112447"/>
              <a:ext cx="3281082" cy="249593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134F523-EB52-F0A8-DEED-8B9666A07172}"/>
                </a:ext>
              </a:extLst>
            </p:cNvPr>
            <p:cNvSpPr/>
            <p:nvPr/>
          </p:nvSpPr>
          <p:spPr>
            <a:xfrm>
              <a:off x="1692625" y="1910761"/>
              <a:ext cx="1845316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글로벌 환경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BB4B17-F55A-1B67-79AD-E5501EC51380}"/>
                </a:ext>
              </a:extLst>
            </p:cNvPr>
            <p:cNvSpPr txBox="1"/>
            <p:nvPr/>
          </p:nvSpPr>
          <p:spPr>
            <a:xfrm>
              <a:off x="1234940" y="2450594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Python 3.8 </a:t>
              </a:r>
              <a:r>
                <a:rPr lang="ko-KR" altLang="en-US" dirty="0"/>
                <a:t>버전 실행 파일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C076D5-E09E-5A62-2B77-B382BF77EB1B}"/>
                </a:ext>
              </a:extLst>
            </p:cNvPr>
            <p:cNvSpPr txBox="1"/>
            <p:nvPr/>
          </p:nvSpPr>
          <p:spPr>
            <a:xfrm>
              <a:off x="1234940" y="2986037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 err="1"/>
                <a:t>aaa</a:t>
              </a:r>
              <a:r>
                <a:rPr lang="en-US" altLang="ko-KR" dirty="0"/>
                <a:t> 2.X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14B496-B961-1FF2-82A3-9BBABFCA34BC}"/>
                </a:ext>
              </a:extLst>
            </p:cNvPr>
            <p:cNvSpPr txBox="1"/>
            <p:nvPr/>
          </p:nvSpPr>
          <p:spPr>
            <a:xfrm>
              <a:off x="1234938" y="3478153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 err="1"/>
                <a:t>bbb</a:t>
              </a:r>
              <a:r>
                <a:rPr lang="en-US" altLang="ko-KR" dirty="0"/>
                <a:t> 1.X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27C8BA-C82E-1289-E89B-C69A3E37D5B3}"/>
                </a:ext>
              </a:extLst>
            </p:cNvPr>
            <p:cNvSpPr txBox="1"/>
            <p:nvPr/>
          </p:nvSpPr>
          <p:spPr>
            <a:xfrm>
              <a:off x="1234939" y="3957017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/>
                <a:t>ccc 3.X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0FDC81-8579-46D5-D6A7-B9984E96E6FD}"/>
                </a:ext>
              </a:extLst>
            </p:cNvPr>
            <p:cNvSpPr txBox="1"/>
            <p:nvPr/>
          </p:nvSpPr>
          <p:spPr>
            <a:xfrm>
              <a:off x="861114" y="5679075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main.py</a:t>
              </a:r>
              <a:endParaRPr lang="ko-KR" altLang="en-US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E6BEF4F-49D2-E736-FF03-CCA2EC6B84D9}"/>
                </a:ext>
              </a:extLst>
            </p:cNvPr>
            <p:cNvSpPr/>
            <p:nvPr/>
          </p:nvSpPr>
          <p:spPr>
            <a:xfrm>
              <a:off x="645262" y="5374221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</a:t>
              </a:r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9204720-EDC0-FE4F-098D-2677BC66BD37}"/>
                </a:ext>
              </a:extLst>
            </p:cNvPr>
            <p:cNvSpPr/>
            <p:nvPr/>
          </p:nvSpPr>
          <p:spPr>
            <a:xfrm>
              <a:off x="2864762" y="5501212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2A348B-8A8F-8B20-B33B-AC0240304509}"/>
                </a:ext>
              </a:extLst>
            </p:cNvPr>
            <p:cNvSpPr txBox="1"/>
            <p:nvPr/>
          </p:nvSpPr>
          <p:spPr>
            <a:xfrm>
              <a:off x="3415288" y="5679075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main.py</a:t>
              </a:r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8F9AD1E-1220-D156-F38B-C292DE73C9B1}"/>
                </a:ext>
              </a:extLst>
            </p:cNvPr>
            <p:cNvSpPr/>
            <p:nvPr/>
          </p:nvSpPr>
          <p:spPr>
            <a:xfrm>
              <a:off x="3145781" y="5374221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</a:t>
              </a:r>
              <a:r>
                <a:rPr lang="en-US" altLang="ko-KR" dirty="0"/>
                <a:t>B</a:t>
              </a:r>
              <a:endParaRPr lang="ko-KR" altLang="en-US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6BDDD1C-CD96-3903-24CC-F0CE3EE03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2702" y="4709329"/>
              <a:ext cx="339923" cy="584438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9667301A-CFD5-1975-C2E8-002C1FE23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0643" y="4696614"/>
              <a:ext cx="416500" cy="584438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134FF74-2FF6-68BA-948A-69A8E8352F65}"/>
                </a:ext>
              </a:extLst>
            </p:cNvPr>
            <p:cNvSpPr/>
            <p:nvPr/>
          </p:nvSpPr>
          <p:spPr>
            <a:xfrm>
              <a:off x="5768148" y="2112447"/>
              <a:ext cx="3281082" cy="149691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38DE9ED-A189-F319-20D6-821AC224AAE9}"/>
                </a:ext>
              </a:extLst>
            </p:cNvPr>
            <p:cNvSpPr/>
            <p:nvPr/>
          </p:nvSpPr>
          <p:spPr>
            <a:xfrm>
              <a:off x="6486028" y="1910761"/>
              <a:ext cx="1845316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가상 환경 </a:t>
              </a:r>
              <a:r>
                <a:rPr lang="en-US" altLang="ko-KR" b="1" dirty="0"/>
                <a:t>A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597AA0-ABCC-64E5-278A-0B70F00DFAED}"/>
                </a:ext>
              </a:extLst>
            </p:cNvPr>
            <p:cNvSpPr txBox="1"/>
            <p:nvPr/>
          </p:nvSpPr>
          <p:spPr>
            <a:xfrm>
              <a:off x="6028343" y="2450594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Python 3.6 </a:t>
              </a:r>
              <a:r>
                <a:rPr lang="ko-KR" altLang="en-US" dirty="0"/>
                <a:t>버전 실행 파일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9DE91A-9D73-5FA6-1492-F49962234ADB}"/>
                </a:ext>
              </a:extLst>
            </p:cNvPr>
            <p:cNvSpPr txBox="1"/>
            <p:nvPr/>
          </p:nvSpPr>
          <p:spPr>
            <a:xfrm>
              <a:off x="6028343" y="2986037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 err="1"/>
                <a:t>aaa</a:t>
              </a:r>
              <a:r>
                <a:rPr lang="en-US" altLang="ko-KR" dirty="0"/>
                <a:t> 2.X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B752A8A-21F0-ABCA-0D57-E7C19F338250}"/>
                </a:ext>
              </a:extLst>
            </p:cNvPr>
            <p:cNvSpPr/>
            <p:nvPr/>
          </p:nvSpPr>
          <p:spPr>
            <a:xfrm>
              <a:off x="9771851" y="2451835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BB7A212-C2C8-5B7B-DF59-B35BE1933AAB}"/>
                </a:ext>
              </a:extLst>
            </p:cNvPr>
            <p:cNvSpPr txBox="1"/>
            <p:nvPr/>
          </p:nvSpPr>
          <p:spPr>
            <a:xfrm>
              <a:off x="10268722" y="2629698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main.py</a:t>
              </a:r>
              <a:endParaRPr lang="ko-KR" altLang="en-US" dirty="0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8B38D-182C-BB2F-8340-DF1B76E93151}"/>
                </a:ext>
              </a:extLst>
            </p:cNvPr>
            <p:cNvSpPr/>
            <p:nvPr/>
          </p:nvSpPr>
          <p:spPr>
            <a:xfrm>
              <a:off x="10052870" y="2324844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</a:t>
              </a:r>
              <a:r>
                <a:rPr lang="en-US" altLang="ko-KR" dirty="0"/>
                <a:t>A</a:t>
              </a:r>
              <a:endParaRPr lang="ko-KR" altLang="en-US" dirty="0"/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2B0125C3-EAF5-155A-1B3D-ACEF014B3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066" y="2790344"/>
              <a:ext cx="457201" cy="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4F6583A-0D18-C946-7123-F396A7468719}"/>
                </a:ext>
              </a:extLst>
            </p:cNvPr>
            <p:cNvSpPr/>
            <p:nvPr/>
          </p:nvSpPr>
          <p:spPr>
            <a:xfrm>
              <a:off x="5768148" y="4182162"/>
              <a:ext cx="3281082" cy="203328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24FBEBF-629C-CF1C-651A-5E7A76AB4E32}"/>
                </a:ext>
              </a:extLst>
            </p:cNvPr>
            <p:cNvSpPr/>
            <p:nvPr/>
          </p:nvSpPr>
          <p:spPr>
            <a:xfrm>
              <a:off x="6486028" y="3980476"/>
              <a:ext cx="1845316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가상 환경 </a:t>
              </a:r>
              <a:r>
                <a:rPr lang="en-US" altLang="ko-KR" b="1" dirty="0"/>
                <a:t>B</a:t>
              </a:r>
              <a:endParaRPr lang="ko-KR" altLang="en-US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0EEEBAA-90C8-C1A4-0DAC-3A737FE976BE}"/>
                </a:ext>
              </a:extLst>
            </p:cNvPr>
            <p:cNvSpPr txBox="1"/>
            <p:nvPr/>
          </p:nvSpPr>
          <p:spPr>
            <a:xfrm>
              <a:off x="6028343" y="4520309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Python 3.8 </a:t>
              </a:r>
              <a:r>
                <a:rPr lang="ko-KR" altLang="en-US" dirty="0"/>
                <a:t>버전 실행 파일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524BB6B-0C1D-8B96-2A45-A85004B57329}"/>
                </a:ext>
              </a:extLst>
            </p:cNvPr>
            <p:cNvSpPr/>
            <p:nvPr/>
          </p:nvSpPr>
          <p:spPr>
            <a:xfrm>
              <a:off x="9771851" y="4521550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D6F65CA-F0BC-1625-36AE-8E961BBE3DC0}"/>
                </a:ext>
              </a:extLst>
            </p:cNvPr>
            <p:cNvSpPr txBox="1"/>
            <p:nvPr/>
          </p:nvSpPr>
          <p:spPr>
            <a:xfrm>
              <a:off x="10268722" y="4699413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main.py</a:t>
              </a:r>
              <a:endParaRPr lang="ko-KR" altLang="en-US" dirty="0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48A823D-E600-1D2C-775E-5B9FD08C1765}"/>
                </a:ext>
              </a:extLst>
            </p:cNvPr>
            <p:cNvSpPr/>
            <p:nvPr/>
          </p:nvSpPr>
          <p:spPr>
            <a:xfrm>
              <a:off x="10052870" y="4394559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</a:t>
              </a:r>
              <a:r>
                <a:rPr lang="en-US" altLang="ko-KR" dirty="0"/>
                <a:t>B</a:t>
              </a:r>
              <a:endParaRPr lang="ko-KR" altLang="en-US" dirty="0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9B6DB6CB-9F1B-DDAC-9537-5C6B78910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066" y="4860059"/>
              <a:ext cx="457201" cy="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6C02EF-915D-8517-2A8E-7446CEC1739C}"/>
                </a:ext>
              </a:extLst>
            </p:cNvPr>
            <p:cNvSpPr txBox="1"/>
            <p:nvPr/>
          </p:nvSpPr>
          <p:spPr>
            <a:xfrm>
              <a:off x="6019760" y="5055479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 err="1"/>
                <a:t>bbb</a:t>
              </a:r>
              <a:r>
                <a:rPr lang="en-US" altLang="ko-KR" dirty="0"/>
                <a:t> 1.X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6C06FF-B64E-FE0D-4008-14FF159C2EC2}"/>
                </a:ext>
              </a:extLst>
            </p:cNvPr>
            <p:cNvSpPr txBox="1"/>
            <p:nvPr/>
          </p:nvSpPr>
          <p:spPr>
            <a:xfrm>
              <a:off x="6019759" y="5578292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/>
                <a:t>ccc 3.X </a:t>
              </a:r>
              <a:r>
                <a:rPr lang="ko-KR" altLang="en-US" dirty="0"/>
                <a:t>버전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FD517B2-51EA-5200-4C06-BA227B24B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39264" y="1690688"/>
              <a:ext cx="0" cy="485839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019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가상환경이 필요한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701221" cy="28688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프로젝트를 진행하다 보면 여러 </a:t>
            </a:r>
            <a:r>
              <a:rPr lang="en-US" altLang="ko-KR" sz="2400" dirty="0"/>
              <a:t>library, package</a:t>
            </a:r>
            <a:r>
              <a:rPr lang="ko-KR" altLang="en-US" sz="2400" dirty="0"/>
              <a:t>를 다운로드 하게 됨</a:t>
            </a:r>
            <a:r>
              <a:rPr lang="en-US" altLang="ko-KR" sz="24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각 </a:t>
            </a:r>
            <a:r>
              <a:rPr lang="en-US" altLang="ko-KR" sz="2000" dirty="0"/>
              <a:t>library, package</a:t>
            </a:r>
            <a:r>
              <a:rPr lang="ko-KR" altLang="en-US" sz="2000" dirty="0"/>
              <a:t>들끼리 </a:t>
            </a:r>
            <a:r>
              <a:rPr lang="ko-KR" altLang="en-US" sz="2000" b="1" dirty="0">
                <a:solidFill>
                  <a:srgbClr val="FF0000"/>
                </a:solidFill>
              </a:rPr>
              <a:t>충돌</a:t>
            </a:r>
            <a:r>
              <a:rPr lang="ko-KR" altLang="en-US" sz="2000" dirty="0"/>
              <a:t>을 일으키는 경우 </a:t>
            </a:r>
            <a:r>
              <a:rPr lang="ko-KR" altLang="en-US" sz="2000" b="1" dirty="0">
                <a:solidFill>
                  <a:srgbClr val="FF0000"/>
                </a:solidFill>
              </a:rPr>
              <a:t>↑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이런 경우에 가상환경을 이용한다면</a:t>
            </a:r>
            <a:r>
              <a:rPr lang="en-US" altLang="ko-KR" sz="2400" dirty="0"/>
              <a:t>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프로젝트별로 </a:t>
            </a:r>
            <a:r>
              <a:rPr lang="ko-KR" altLang="en-US" sz="2000" b="1" dirty="0">
                <a:solidFill>
                  <a:srgbClr val="FF0000"/>
                </a:solidFill>
              </a:rPr>
              <a:t>독립적인 작업 환경</a:t>
            </a:r>
            <a:r>
              <a:rPr lang="ko-KR" altLang="en-US" sz="2000" dirty="0"/>
              <a:t>에서 작업할 수 있다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7250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3A009-8F52-296F-D684-01BBED769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solidFill>
                  <a:srgbClr val="ED7D3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Anaconda</a:t>
            </a:r>
            <a:br>
              <a:rPr lang="en-US" altLang="ko-KR" sz="7200" dirty="0">
                <a:solidFill>
                  <a:srgbClr val="ED7D3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7200" dirty="0">
                <a:solidFill>
                  <a:srgbClr val="ED7D3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설치하기</a:t>
            </a:r>
          </a:p>
        </p:txBody>
      </p:sp>
    </p:spTree>
    <p:extLst>
      <p:ext uri="{BB962C8B-B14F-4D97-AF65-F5344CB8AC3E}">
        <p14:creationId xmlns:p14="http://schemas.microsoft.com/office/powerpoint/2010/main" val="222841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365B5B-63F2-B860-6459-DB3A16C29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454" y="1889435"/>
            <a:ext cx="5880395" cy="40096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A56719-7270-C8C2-0008-21DF1F62143D}"/>
              </a:ext>
            </a:extLst>
          </p:cNvPr>
          <p:cNvSpPr/>
          <p:nvPr/>
        </p:nvSpPr>
        <p:spPr>
          <a:xfrm>
            <a:off x="3538036" y="5367722"/>
            <a:ext cx="1260764" cy="529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CE848-2A70-D2BD-EF73-67378FDFE32A}"/>
              </a:ext>
            </a:extLst>
          </p:cNvPr>
          <p:cNvSpPr txBox="1"/>
          <p:nvPr/>
        </p:nvSpPr>
        <p:spPr>
          <a:xfrm>
            <a:off x="2445329" y="1175114"/>
            <a:ext cx="70346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hlinkClick r:id="rId3"/>
              </a:rPr>
              <a:t>https://www.anaconda.com/download/success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9930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BC5543D-8F0A-9A99-D620-55BE53D7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92" y="1845079"/>
            <a:ext cx="4663440" cy="360426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0B229F7-8E1E-0833-04BE-13EBD0C57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08" y="1845079"/>
            <a:ext cx="4686300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23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6605</TotalTime>
  <Words>430</Words>
  <Application>Microsoft Office PowerPoint</Application>
  <PresentationFormat>와이드스크린</PresentationFormat>
  <Paragraphs>88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Pretendard Medium</vt:lpstr>
      <vt:lpstr>Wingdings</vt:lpstr>
      <vt:lpstr>G마켓 산스 TTF Bold</vt:lpstr>
      <vt:lpstr>Arial</vt:lpstr>
      <vt:lpstr>메이플스토리</vt:lpstr>
      <vt:lpstr>Kim jung chul Gothic Regular</vt:lpstr>
      <vt:lpstr>Pretendard Light</vt:lpstr>
      <vt:lpstr>맑은 고딕</vt:lpstr>
      <vt:lpstr>Pretendard Black</vt:lpstr>
      <vt:lpstr>1_Office 테마</vt:lpstr>
      <vt:lpstr>x</vt:lpstr>
      <vt:lpstr>Anaconda</vt:lpstr>
      <vt:lpstr>Anaconda</vt:lpstr>
      <vt:lpstr>Python vs Anaconda</vt:lpstr>
      <vt:lpstr>가상 환경 vs 글로벌 환경</vt:lpstr>
      <vt:lpstr>가상환경이 필요한 이유?</vt:lpstr>
      <vt:lpstr>Anaconda 설치하기</vt:lpstr>
      <vt:lpstr>Anaconda 설치</vt:lpstr>
      <vt:lpstr>Anaconda 설치</vt:lpstr>
      <vt:lpstr>Anaconda 설치</vt:lpstr>
      <vt:lpstr>Anaconda 가상 환경 관리</vt:lpstr>
      <vt:lpstr>Anaconda 가상 환경 관리</vt:lpstr>
      <vt:lpstr>Anaconda 가상 환경 관리</vt:lpstr>
      <vt:lpstr>Anaconda 가상 환경 관리</vt:lpstr>
      <vt:lpstr>Anaconda 가상 환경 관리</vt:lpstr>
      <vt:lpstr>Anaconda 가상 환경 관리</vt:lpstr>
      <vt:lpstr>아나콘다 네비게이터 실행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463</cp:revision>
  <dcterms:created xsi:type="dcterms:W3CDTF">2023-01-31T04:26:23Z</dcterms:created>
  <dcterms:modified xsi:type="dcterms:W3CDTF">2025-11-11T00:32:32Z</dcterms:modified>
</cp:coreProperties>
</file>